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4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3.xml" ContentType="application/vnd.openxmlformats-officedocument.presentationml.slideMaster+xml"/>
  <Override PartName="/ppt/tags/tag15.xml" ContentType="application/vnd.openxmlformats-officedocument.presentationml.tags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3.xml" ContentType="application/vnd.openxmlformats-officedocument.presentationml.tag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tags/tag4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9.xml" ContentType="application/vnd.openxmlformats-officedocument.presentationml.tags+xml"/>
  <Override PartName="/ppt/tags/tag12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tags/tag10.xml" ContentType="application/vnd.openxmlformats-officedocument.presentationml.tag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theme/theme5.xml" ContentType="application/vnd.openxmlformats-officedocument.theme+xml"/>
  <Override PartName="/ppt/tags/tag14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7.xml" ContentType="application/vnd.openxmlformats-officedocument.presentationml.tags+xml"/>
  <Override PartName="/ppt/tags/tag5.xml" ContentType="application/vnd.openxmlformats-officedocument.presentationml.tags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tags/tag8.xml" ContentType="application/vnd.openxmlformats-officedocument.presentationml.tags+xml"/>
  <Override PartName="/ppt/slides/slide9.xml" ContentType="application/vnd.openxmlformats-officedocument.presentationml.slide+xml"/>
  <Default Extension="rels" ContentType="application/vnd.openxmlformats-package.relationships+xml"/>
  <Override PartName="/ppt/tags/tag1.xml" ContentType="application/vnd.openxmlformats-officedocument.presentationml.tags+xml"/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8" r:id="rId1"/>
    <p:sldMasterId id="2147483680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293" r:id="rId4"/>
    <p:sldId id="307" r:id="rId5"/>
    <p:sldId id="294" r:id="rId6"/>
    <p:sldId id="295" r:id="rId7"/>
    <p:sldId id="309" r:id="rId8"/>
    <p:sldId id="297" r:id="rId9"/>
    <p:sldId id="298" r:id="rId10"/>
    <p:sldId id="299" r:id="rId11"/>
    <p:sldId id="304" r:id="rId12"/>
    <p:sldId id="306" r:id="rId13"/>
    <p:sldId id="300" r:id="rId14"/>
  </p:sldIdLst>
  <p:sldSz cx="9144000" cy="6858000" type="screen4x3"/>
  <p:notesSz cx="7315200" cy="96012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D11D77"/>
    <a:srgbClr val="D8EC18"/>
    <a:srgbClr val="E800AD"/>
    <a:srgbClr val="519AB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2368" y="-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58" d="100"/>
          <a:sy n="58" d="100"/>
        </p:scale>
        <p:origin x="-2154" y="-96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1.xml"/><Relationship Id="rId20" Type="http://schemas.openxmlformats.org/officeDocument/2006/relationships/theme" Target="theme/theme1.xml"/><Relationship Id="rId4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1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6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0" Type="http://schemas.openxmlformats.org/officeDocument/2006/relationships/slide" Target="slides/slide7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9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9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1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110" charset="0"/>
              </a:defRPr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110" charset="0"/>
              </a:defRPr>
            </a:lvl1pPr>
          </a:lstStyle>
          <a:p>
            <a:fld id="{46E89282-7E7B-4370-BE69-FF23C770994D}" type="datetime1">
              <a:rPr lang="fr-FR"/>
              <a:pPr/>
              <a:t>1/12/10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110" charset="0"/>
              </a:defRPr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110" charset="0"/>
              </a:defRPr>
            </a:lvl1pPr>
          </a:lstStyle>
          <a:p>
            <a:fld id="{02BC8329-1587-4F81-99B4-B3222A654AD7}" type="slidenum">
              <a:rPr lang="fr-CA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7C912-9F9E-624B-AE71-9CB2C7B134D4}" type="datetimeFigureOut">
              <a:rPr lang="fr-CA" smtClean="0"/>
              <a:pPr/>
              <a:t>1/12/10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AC5A2-967E-AA46-9603-3456ADE0BD55}" type="slidenum">
              <a:rPr lang="fr-CA" smtClean="0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536522"/>
            <a:ext cx="8686800" cy="4708525"/>
          </a:xfrm>
        </p:spPr>
        <p:txBody>
          <a:bodyPr/>
          <a:lstStyle>
            <a:lvl3pPr marL="1079500" indent="-179388">
              <a:buClr>
                <a:schemeClr val="bg1">
                  <a:lumMod val="65000"/>
                </a:schemeClr>
              </a:buClr>
              <a:buFont typeface="Arial"/>
              <a:buChar char="•"/>
              <a:defRPr/>
            </a:lvl3pPr>
            <a:lvl4pPr marL="1519238" indent="-158750">
              <a:buClr>
                <a:schemeClr val="bg1">
                  <a:lumMod val="65000"/>
                </a:schemeClr>
              </a:buClr>
              <a:buFont typeface="Arial"/>
              <a:buChar char="•"/>
              <a:defRPr/>
            </a:lvl4pPr>
            <a:lvl5pPr marL="1879600" indent="-179388">
              <a:buClr>
                <a:schemeClr val="bg1">
                  <a:lumMod val="65000"/>
                </a:schemeClr>
              </a:buClr>
              <a:buFont typeface="Arial"/>
              <a:buChar char="•"/>
              <a:defRPr/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  <a:endParaRPr lang="fr-FR" dirty="0"/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261884"/>
          </a:xfrm>
          <a:prstGeom prst="rect">
            <a:avLst/>
          </a:prstGeom>
        </p:spPr>
        <p:txBody>
          <a:bodyPr rtlCol="0"/>
          <a:lstStyle/>
          <a:p>
            <a:r>
              <a:rPr lang="fr-CA" dirty="0" smtClean="0"/>
              <a:t>Cliquez et modifiez le titre</a:t>
            </a:r>
            <a:br>
              <a:rPr lang="fr-CA" dirty="0" smtClean="0"/>
            </a:b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A840C-3B58-4CE0-94AD-3773A225203C}" type="datetime1">
              <a:rPr lang="fr-FR"/>
              <a:pPr/>
              <a:t>1/12/10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86400" y="6492875"/>
            <a:ext cx="1728788" cy="365125"/>
          </a:xfrm>
        </p:spPr>
        <p:txBody>
          <a:bodyPr/>
          <a:lstStyle>
            <a:lvl1pPr>
              <a:defRPr/>
            </a:lvl1pPr>
          </a:lstStyle>
          <a:p>
            <a:fld id="{62CDEEC4-B9D4-47C1-8840-96065A6D4AA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00400" y="1785926"/>
            <a:ext cx="5334000" cy="2133601"/>
          </a:xfrm>
          <a:prstGeom prst="rect">
            <a:avLst/>
          </a:prstGeom>
        </p:spPr>
        <p:txBody>
          <a:bodyPr anchor="ctr"/>
          <a:lstStyle>
            <a:lvl1pPr algn="r">
              <a:defRPr/>
            </a:lvl1pPr>
          </a:lstStyle>
          <a:p>
            <a:r>
              <a:rPr lang="fr-CA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00400" y="3786190"/>
            <a:ext cx="5334000" cy="2362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r">
              <a:buNone/>
              <a:defRPr>
                <a:solidFill>
                  <a:schemeClr val="tx1"/>
                </a:solidFill>
              </a:defRPr>
            </a:lvl2pPr>
            <a:lvl3pPr marL="914400" indent="0" algn="r">
              <a:buNone/>
              <a:defRPr>
                <a:solidFill>
                  <a:schemeClr val="tx1"/>
                </a:solidFill>
              </a:defRPr>
            </a:lvl3pPr>
            <a:lvl4pPr marL="1371600" indent="0" algn="r">
              <a:buNone/>
              <a:defRPr>
                <a:solidFill>
                  <a:schemeClr val="tx1"/>
                </a:solidFill>
              </a:defRPr>
            </a:lvl4pPr>
            <a:lvl5pPr marL="1828800" indent="0" algn="r">
              <a:buNone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 style des sous-titres du masque</a:t>
            </a:r>
            <a:endParaRPr lang="fr-CA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A6C340-33E1-47E2-A5FD-FE4213EB6EE2}" type="datetime1">
              <a:rPr lang="fr-FR"/>
              <a:pPr/>
              <a:t>1/12/10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86400" y="6492875"/>
            <a:ext cx="1728788" cy="365125"/>
          </a:xfrm>
        </p:spPr>
        <p:txBody>
          <a:bodyPr/>
          <a:lstStyle>
            <a:lvl1pPr>
              <a:defRPr/>
            </a:lvl1pPr>
          </a:lstStyle>
          <a:p>
            <a:fld id="{303EE1CF-C9F9-4330-A6FB-2A2F6CDE9B84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8600" y="1536522"/>
            <a:ext cx="4343400" cy="440707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 marL="1079500" indent="-179388">
              <a:buClr>
                <a:schemeClr val="bg1">
                  <a:lumMod val="65000"/>
                </a:schemeClr>
              </a:buClr>
              <a:buFont typeface="Arial"/>
              <a:buChar char="•"/>
              <a:defRPr sz="1800"/>
            </a:lvl3pPr>
            <a:lvl4pPr marL="1519238" indent="-158750">
              <a:buClr>
                <a:schemeClr val="bg1">
                  <a:lumMod val="65000"/>
                </a:schemeClr>
              </a:buClr>
              <a:buFont typeface="Arial"/>
              <a:buChar char="•"/>
              <a:defRPr sz="1800"/>
            </a:lvl4pPr>
            <a:lvl5pPr marL="1879600" indent="-179388">
              <a:buClr>
                <a:schemeClr val="bg1">
                  <a:lumMod val="65000"/>
                </a:schemeClr>
              </a:buClr>
              <a:buFont typeface="Arial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536522"/>
            <a:ext cx="4343400" cy="440707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 marL="1073150" indent="-173038">
              <a:buClr>
                <a:schemeClr val="bg1">
                  <a:lumMod val="65000"/>
                </a:schemeClr>
              </a:buClr>
              <a:buFont typeface="Arial"/>
              <a:buChar char="•"/>
              <a:defRPr sz="1800"/>
            </a:lvl3pPr>
            <a:lvl4pPr marL="1522413" indent="-161925">
              <a:buClr>
                <a:schemeClr val="bg1">
                  <a:lumMod val="65000"/>
                </a:schemeClr>
              </a:buClr>
              <a:buFont typeface="Arial"/>
              <a:buChar char="•"/>
              <a:defRPr sz="1800"/>
            </a:lvl4pPr>
            <a:lvl5pPr marL="1882775" indent="-182563">
              <a:buClr>
                <a:schemeClr val="bg1">
                  <a:lumMod val="65000"/>
                </a:schemeClr>
              </a:buClr>
              <a:buFont typeface="Arial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  <a:endParaRPr lang="fr-FR" dirty="0"/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261884"/>
          </a:xfrm>
          <a:prstGeom prst="rect">
            <a:avLst/>
          </a:prstGeom>
        </p:spPr>
        <p:txBody>
          <a:bodyPr rtlCol="0"/>
          <a:lstStyle/>
          <a:p>
            <a:r>
              <a:rPr lang="fr-CA" dirty="0" smtClean="0"/>
              <a:t>Cliquez et modifiez le titre</a:t>
            </a:r>
            <a:br>
              <a:rPr lang="fr-CA" dirty="0" smtClean="0"/>
            </a:b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67BB18-68EB-430F-9EDF-61F81FC019C1}" type="datetime1">
              <a:rPr lang="fr-FR"/>
              <a:pPr/>
              <a:t>1/12/10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86400" y="6492875"/>
            <a:ext cx="1728788" cy="365125"/>
          </a:xfrm>
        </p:spPr>
        <p:txBody>
          <a:bodyPr/>
          <a:lstStyle>
            <a:lvl1pPr>
              <a:defRPr/>
            </a:lvl1pPr>
          </a:lstStyle>
          <a:p>
            <a:fld id="{6C10DBAD-A4CC-4D23-8798-5E181CEC22C0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65513" y="1534934"/>
            <a:ext cx="5449887" cy="459122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28600" y="1534934"/>
            <a:ext cx="3236913" cy="45912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261884"/>
          </a:xfrm>
          <a:prstGeom prst="rect">
            <a:avLst/>
          </a:prstGeom>
        </p:spPr>
        <p:txBody>
          <a:bodyPr rtlCol="0"/>
          <a:lstStyle/>
          <a:p>
            <a:r>
              <a:rPr lang="fr-CA" dirty="0" smtClean="0"/>
              <a:t>Cliquez et modifiez le titre</a:t>
            </a:r>
            <a:br>
              <a:rPr lang="fr-CA" dirty="0" smtClean="0"/>
            </a:b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08EFE2-1A43-4130-80B5-63703E7DD055}" type="datetime1">
              <a:rPr lang="fr-FR"/>
              <a:pPr/>
              <a:t>1/12/10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86400" y="6492875"/>
            <a:ext cx="1728788" cy="365125"/>
          </a:xfrm>
        </p:spPr>
        <p:txBody>
          <a:bodyPr/>
          <a:lstStyle>
            <a:lvl1pPr>
              <a:defRPr/>
            </a:lvl1pPr>
          </a:lstStyle>
          <a:p>
            <a:fld id="{6BD835D4-FA66-464F-BD18-58D03E97F98C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28600" y="1414284"/>
            <a:ext cx="8610600" cy="395305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28600" y="5367338"/>
            <a:ext cx="7086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261884"/>
          </a:xfrm>
          <a:prstGeom prst="rect">
            <a:avLst/>
          </a:prstGeom>
        </p:spPr>
        <p:txBody>
          <a:bodyPr rtlCol="0"/>
          <a:lstStyle/>
          <a:p>
            <a:r>
              <a:rPr lang="fr-CA" dirty="0" smtClean="0"/>
              <a:t>Cliquez et modifiez le titre</a:t>
            </a:r>
            <a:br>
              <a:rPr lang="fr-CA" dirty="0" smtClean="0"/>
            </a:b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4E0DDC-9F3F-4ED6-BB6F-D04DDE1BB3D1}" type="datetime1">
              <a:rPr lang="fr-FR"/>
              <a:pPr/>
              <a:t>1/12/10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86400" y="6492875"/>
            <a:ext cx="1728788" cy="365125"/>
          </a:xfrm>
        </p:spPr>
        <p:txBody>
          <a:bodyPr/>
          <a:lstStyle>
            <a:lvl1pPr>
              <a:defRPr/>
            </a:lvl1pPr>
          </a:lstStyle>
          <a:p>
            <a:fld id="{A96A2146-5339-460D-96CD-A6564C08561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A6C340-33E1-47E2-A5FD-FE4213EB6EE2}" type="datetime1">
              <a:rPr lang="fr-FR"/>
              <a:pPr/>
              <a:t>1/12/10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86400" y="6492875"/>
            <a:ext cx="1728788" cy="365125"/>
          </a:xfrm>
        </p:spPr>
        <p:txBody>
          <a:bodyPr/>
          <a:lstStyle>
            <a:lvl1pPr>
              <a:defRPr/>
            </a:lvl1pPr>
          </a:lstStyle>
          <a:p>
            <a:fld id="{303EE1CF-C9F9-4330-A6FB-2A2F6CDE9B84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979712" y="4581129"/>
            <a:ext cx="6515001" cy="6480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79711" y="2906713"/>
            <a:ext cx="65150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FE8-8CA3-4D44-9B01-1B43BBE72846}" type="datetime1">
              <a:rPr lang="fr-CA" smtClean="0"/>
              <a:pPr/>
              <a:t>1/12/10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3BF5-5443-458C-8ACD-5946DB154E2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89238"/>
            <a:ext cx="8458200" cy="284956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A6A6A6"/>
                </a:solidFill>
              </a:defRPr>
            </a:lvl1pPr>
          </a:lstStyle>
          <a:p>
            <a:fld id="{1D7B4593-7C57-472C-ADB3-3D06CC89E97F}" type="datetime1">
              <a:rPr lang="fr-FR"/>
              <a:pPr/>
              <a:t>1/12/10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rgbClr val="A6A6A6"/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86400" y="6492875"/>
            <a:ext cx="1447800" cy="365125"/>
          </a:xfrm>
        </p:spPr>
        <p:txBody>
          <a:bodyPr/>
          <a:lstStyle>
            <a:lvl1pPr>
              <a:defRPr>
                <a:solidFill>
                  <a:srgbClr val="A6A6A6"/>
                </a:solidFill>
              </a:defRPr>
            </a:lvl1pPr>
          </a:lstStyle>
          <a:p>
            <a:fld id="{3A34F16C-E497-4DA6-ABB5-36D91A74A0E6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7F26DB-3D94-4F0C-BE76-6E2C123B3FE6}" type="datetime1">
              <a:rPr lang="fr-FR"/>
              <a:pPr/>
              <a:t>1/12/10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Unité de santé internationale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2798763"/>
            <a:ext cx="8686800" cy="2862262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26C201-8295-4BBF-BC24-20652CF20868}" type="datetime1">
              <a:rPr lang="fr-FR"/>
              <a:pPr/>
              <a:t>1/12/10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Unité de santé internationale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image" Target="../media/image2.png"/><Relationship Id="rId4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5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theme" Target="../theme/theme3.xml"/><Relationship Id="rId5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1">
          <a:blip r:embed="rId8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600" y="152400"/>
            <a:ext cx="86868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smtClean="0"/>
              <a:t>Cliquez et modifiez le titre</a:t>
            </a:r>
            <a:br>
              <a:rPr lang="fr-CA" smtClean="0"/>
            </a:br>
            <a:endParaRPr lang="fr-FR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600" y="1536700"/>
            <a:ext cx="86868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itchFamily="-110" charset="0"/>
              </a:defRPr>
            </a:lvl1pPr>
          </a:lstStyle>
          <a:p>
            <a:fld id="{79119B66-B767-469D-81DD-C9F4F7F9E2CB}" type="datetime1">
              <a:rPr lang="fr-FR"/>
              <a:pPr/>
              <a:t>1/12/10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23383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itchFamily="-110" charset="0"/>
              </a:defRPr>
            </a:lvl1pPr>
          </a:lstStyle>
          <a:p>
            <a:r>
              <a:rPr lang="fr-FR"/>
              <a:t>Unité de santé internationale</a:t>
            </a:r>
          </a:p>
        </p:txBody>
      </p:sp>
      <p:pic>
        <p:nvPicPr>
          <p:cNvPr id="1030" name="Image 8" descr="UdeM_CMJK.png"/>
          <p:cNvPicPr>
            <a:picLocks noChangeAspect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7815263" y="5565775"/>
            <a:ext cx="1328737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14938" y="6492875"/>
            <a:ext cx="1943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2" r:id="rId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lang="fr-FR" sz="3800" kern="1200" dirty="0">
          <a:solidFill>
            <a:schemeClr val="bg1"/>
          </a:solidFill>
          <a:latin typeface="Verdana"/>
          <a:ea typeface="Verdana" pitchFamily="34" charset="0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ts val="1200"/>
        </a:spcAft>
        <a:buFont typeface="Arial" charset="0"/>
        <a:defRPr sz="2800" kern="1200">
          <a:solidFill>
            <a:schemeClr val="tx1"/>
          </a:solidFill>
          <a:latin typeface="Verdana"/>
          <a:ea typeface="Verdana" pitchFamily="34" charset="0"/>
          <a:cs typeface="Verdana"/>
        </a:defRPr>
      </a:lvl1pPr>
      <a:lvl2pPr marL="449263" indent="7938" algn="l" defTabSz="457200" rtl="0" eaLnBrk="0" fontAlgn="base" hangingPunct="0">
        <a:spcBef>
          <a:spcPct val="0"/>
        </a:spcBef>
        <a:spcAft>
          <a:spcPts val="1200"/>
        </a:spcAft>
        <a:buFont typeface="Arial" charset="0"/>
        <a:defRPr sz="2800" kern="1200">
          <a:solidFill>
            <a:schemeClr val="tx1"/>
          </a:solidFill>
          <a:latin typeface="Verdana"/>
          <a:ea typeface="ＭＳ Ｐゴシック" pitchFamily="-110" charset="-128"/>
          <a:cs typeface="ＭＳ Ｐゴシック" pitchFamily="-110" charset="-128"/>
        </a:defRPr>
      </a:lvl2pPr>
      <a:lvl3pPr marL="1073150" indent="-173038" algn="l" defTabSz="457200" rtl="0" eaLnBrk="0" fontAlgn="base" hangingPunct="0">
        <a:spcBef>
          <a:spcPct val="0"/>
        </a:spcBef>
        <a:spcAft>
          <a:spcPts val="1200"/>
        </a:spcAft>
        <a:buClr>
          <a:srgbClr val="A6A6A6"/>
        </a:buClr>
        <a:buFont typeface="Arial" charset="0"/>
        <a:buChar char="•"/>
        <a:defRPr kern="12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3pPr>
      <a:lvl4pPr marL="1522413" indent="-161925" algn="l" defTabSz="457200" rtl="0" eaLnBrk="0" fontAlgn="base" hangingPunct="0">
        <a:spcBef>
          <a:spcPct val="0"/>
        </a:spcBef>
        <a:spcAft>
          <a:spcPts val="1200"/>
        </a:spcAft>
        <a:buClr>
          <a:srgbClr val="A6A6A6"/>
        </a:buClr>
        <a:buFont typeface="Arial" charset="0"/>
        <a:buChar char="•"/>
        <a:defRPr kern="12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4pPr>
      <a:lvl5pPr marL="1882775" indent="-182563" algn="l" defTabSz="457200" rtl="0" eaLnBrk="0" fontAlgn="base" hangingPunct="0">
        <a:spcBef>
          <a:spcPct val="0"/>
        </a:spcBef>
        <a:spcAft>
          <a:spcPts val="1200"/>
        </a:spcAft>
        <a:buClr>
          <a:srgbClr val="A6A6A6"/>
        </a:buClr>
        <a:buFont typeface="Arial" charset="0"/>
        <a:buChar char="•"/>
        <a:defRPr kern="12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600" y="2798763"/>
            <a:ext cx="86868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smtClean="0"/>
              <a:t>Cliquez et modifiez le titre</a:t>
            </a:r>
            <a:br>
              <a:rPr lang="fr-CA" smtClean="0"/>
            </a:br>
            <a:endParaRPr lang="fr-FR" smtClean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0" charset="0"/>
              </a:defRPr>
            </a:lvl1pPr>
          </a:lstStyle>
          <a:p>
            <a:fld id="{1890E9E3-1D36-4701-A78A-01AD8AA8B9E9}" type="datetime1">
              <a:rPr lang="fr-FR"/>
              <a:pPr/>
              <a:t>1/12/10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itchFamily="-110" charset="0"/>
              </a:defRPr>
            </a:lvl1pPr>
          </a:lstStyle>
          <a:p>
            <a:r>
              <a:rPr lang="fr-FR"/>
              <a:t>Unité de santé internationale</a:t>
            </a:r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86400" y="6492875"/>
            <a:ext cx="1943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endParaRPr lang="fr-FR"/>
          </a:p>
        </p:txBody>
      </p:sp>
      <p:pic>
        <p:nvPicPr>
          <p:cNvPr id="7174" name="Image 9" descr="UdeM_CMJK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7815263" y="5565775"/>
            <a:ext cx="1328737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3" r:id="rId2"/>
    <p:sldLayoutId id="2147483764" r:id="rId3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lang="fr-FR" sz="6000" kern="1200" dirty="0">
          <a:solidFill>
            <a:srgbClr val="10253F"/>
          </a:solidFill>
          <a:latin typeface="Verdana"/>
          <a:ea typeface="Verdana" pitchFamily="34" charset="0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6000">
          <a:solidFill>
            <a:srgbClr val="10253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6000">
          <a:solidFill>
            <a:srgbClr val="10253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6000">
          <a:solidFill>
            <a:srgbClr val="10253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6000">
          <a:solidFill>
            <a:srgbClr val="10253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6000">
          <a:solidFill>
            <a:srgbClr val="10253F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6000">
          <a:solidFill>
            <a:srgbClr val="10253F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6000">
          <a:solidFill>
            <a:srgbClr val="10253F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6000">
          <a:solidFill>
            <a:srgbClr val="10253F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ts val="1200"/>
        </a:spcAft>
        <a:buFont typeface="Arial" charset="0"/>
        <a:defRPr sz="2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1pPr>
      <a:lvl2pPr marL="449263" indent="7938" algn="l" defTabSz="457200" rtl="0" eaLnBrk="0" fontAlgn="base" hangingPunct="0">
        <a:spcBef>
          <a:spcPct val="0"/>
        </a:spcBef>
        <a:spcAft>
          <a:spcPts val="1200"/>
        </a:spcAft>
        <a:buFont typeface="Arial" charset="0"/>
        <a:defRPr sz="2400" kern="1200">
          <a:solidFill>
            <a:schemeClr val="tx1"/>
          </a:solidFill>
          <a:latin typeface="Verdana"/>
          <a:ea typeface="ＭＳ Ｐゴシック" pitchFamily="-110" charset="-128"/>
          <a:cs typeface="ＭＳ Ｐゴシック" pitchFamily="-110" charset="-128"/>
        </a:defRPr>
      </a:lvl2pPr>
      <a:lvl3pPr marL="1073150" indent="-173038" algn="l" defTabSz="457200" rtl="0" eaLnBrk="0" fontAlgn="base" hangingPunct="0">
        <a:spcBef>
          <a:spcPct val="0"/>
        </a:spcBef>
        <a:spcAft>
          <a:spcPts val="1200"/>
        </a:spcAft>
        <a:buClr>
          <a:srgbClr val="A6A6A6"/>
        </a:buClr>
        <a:buFont typeface="Arial" charset="0"/>
        <a:buChar char="•"/>
        <a:defRPr kern="12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3pPr>
      <a:lvl4pPr marL="1522413" indent="-161925" algn="l" defTabSz="457200" rtl="0" eaLnBrk="0" fontAlgn="base" hangingPunct="0">
        <a:spcBef>
          <a:spcPct val="0"/>
        </a:spcBef>
        <a:spcAft>
          <a:spcPts val="1200"/>
        </a:spcAft>
        <a:buClr>
          <a:srgbClr val="A6A6A6"/>
        </a:buClr>
        <a:buFont typeface="Arial" charset="0"/>
        <a:buChar char="•"/>
        <a:defRPr kern="12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4pPr>
      <a:lvl5pPr marL="1882775" indent="-182563" algn="l" defTabSz="457200" rtl="0" eaLnBrk="0" fontAlgn="base" hangingPunct="0">
        <a:spcBef>
          <a:spcPct val="0"/>
        </a:spcBef>
        <a:spcAft>
          <a:spcPts val="1200"/>
        </a:spcAft>
        <a:buClr>
          <a:srgbClr val="A6A6A6"/>
        </a:buClr>
        <a:buFont typeface="Arial" charset="0"/>
        <a:buChar char="•"/>
        <a:defRPr kern="12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 3" descr="UdeM_CMJK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815263" y="5565775"/>
            <a:ext cx="1328737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171575" y="6492875"/>
            <a:ext cx="11144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0" charset="0"/>
              </a:defRPr>
            </a:lvl1pPr>
          </a:lstStyle>
          <a:p>
            <a:fld id="{670FADE6-4794-4F30-8A34-A2822F419DDA}" type="datetime1">
              <a:rPr lang="fr-FR"/>
              <a:pPr/>
              <a:t>1/12/10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86000" y="6492875"/>
            <a:ext cx="24288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itchFamily="-110" charset="0"/>
              </a:defRPr>
            </a:lvl1pPr>
          </a:lstStyle>
          <a:p>
            <a:r>
              <a:rPr lang="fr-FR"/>
              <a:t>Unité de santé internationale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714875" y="6492875"/>
            <a:ext cx="1943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3" r:id="rId2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lang="fr-FR" sz="3800" kern="1200" dirty="0">
          <a:solidFill>
            <a:srgbClr val="A6A6A6"/>
          </a:solidFill>
          <a:latin typeface="Verdana"/>
          <a:ea typeface="Verdana" pitchFamily="34" charset="0"/>
          <a:cs typeface="Verdan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rgbClr val="A6A6A6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rgbClr val="A6A6A6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rgbClr val="A6A6A6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rgbClr val="A6A6A6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3800">
          <a:solidFill>
            <a:srgbClr val="A6A6A6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3800">
          <a:solidFill>
            <a:srgbClr val="A6A6A6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3800">
          <a:solidFill>
            <a:srgbClr val="A6A6A6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3800">
          <a:solidFill>
            <a:srgbClr val="A6A6A6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r" defTabSz="457200" rtl="0" eaLnBrk="0" fontAlgn="base" hangingPunct="0">
        <a:spcBef>
          <a:spcPct val="0"/>
        </a:spcBef>
        <a:spcAft>
          <a:spcPts val="1200"/>
        </a:spcAft>
        <a:buFont typeface="Arial" charset="0"/>
        <a:defRPr sz="2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1pPr>
      <a:lvl2pPr marL="449263" indent="7938" algn="r" defTabSz="457200" rtl="0" eaLnBrk="0" fontAlgn="base" hangingPunct="0">
        <a:spcBef>
          <a:spcPct val="0"/>
        </a:spcBef>
        <a:spcAft>
          <a:spcPts val="1200"/>
        </a:spcAft>
        <a:buFont typeface="Arial" charset="0"/>
        <a:defRPr sz="2400" kern="1200">
          <a:solidFill>
            <a:schemeClr val="tx1"/>
          </a:solidFill>
          <a:latin typeface="Verdana"/>
          <a:ea typeface="ＭＳ Ｐゴシック" pitchFamily="-110" charset="-128"/>
          <a:cs typeface="ＭＳ Ｐゴシック" pitchFamily="-110" charset="-128"/>
        </a:defRPr>
      </a:lvl2pPr>
      <a:lvl3pPr marL="900113" indent="14288" algn="r" defTabSz="457200" rtl="0" eaLnBrk="0" fontAlgn="base" hangingPunct="0">
        <a:spcBef>
          <a:spcPct val="0"/>
        </a:spcBef>
        <a:spcAft>
          <a:spcPts val="1200"/>
        </a:spcAft>
        <a:buFont typeface="Arial" charset="0"/>
        <a:defRPr sz="2400" kern="12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3pPr>
      <a:lvl4pPr marL="1360488" indent="11113" algn="r" defTabSz="457200" rtl="0" eaLnBrk="0" fontAlgn="base" hangingPunct="0">
        <a:spcBef>
          <a:spcPct val="0"/>
        </a:spcBef>
        <a:spcAft>
          <a:spcPts val="1200"/>
        </a:spcAft>
        <a:buFont typeface="Arial" charset="0"/>
        <a:defRPr sz="2400" kern="12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4pPr>
      <a:lvl5pPr marL="1700213" indent="128588" algn="r" defTabSz="457200" rtl="0" eaLnBrk="0" fontAlgn="base" hangingPunct="0">
        <a:spcBef>
          <a:spcPct val="0"/>
        </a:spcBef>
        <a:spcAft>
          <a:spcPts val="1200"/>
        </a:spcAft>
        <a:buFont typeface="Arial" charset="0"/>
        <a:defRPr sz="2400" kern="12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tags" Target="../tags/tag13.xml"/><Relationship Id="rId3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tags" Target="../tags/tag15.xml"/><Relationship Id="rId3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tags" Target="../tags/tag2.xml"/><Relationship Id="rId3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tags" Target="../tags/tag5.xml"/><Relationship Id="rId3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tags" Target="../tags/tag7.xml"/><Relationship Id="rId3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tags" Target="../tags/tag9.xml"/><Relationship Id="rId3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tags" Target="../tags/tag11.xml"/><Relationship Id="rId3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38400" y="1785926"/>
            <a:ext cx="6096000" cy="2133601"/>
          </a:xfrm>
        </p:spPr>
        <p:txBody>
          <a:bodyPr/>
          <a:lstStyle/>
          <a:p>
            <a:r>
              <a:rPr lang="fr-CA" sz="3600" dirty="0" smtClean="0">
                <a:solidFill>
                  <a:schemeClr val="tx1"/>
                </a:solidFill>
              </a:rPr>
              <a:t>Pistes pour améliorer la performance et expériences prometteuses: </a:t>
            </a:r>
            <a:r>
              <a:rPr lang="fr-CA" sz="3600" b="1" i="1" dirty="0" smtClean="0">
                <a:solidFill>
                  <a:schemeClr val="tx1"/>
                </a:solidFill>
              </a:rPr>
              <a:t>conditions de succès</a:t>
            </a:r>
            <a:endParaRPr lang="fr-CA" sz="3600" b="1" i="1" dirty="0">
              <a:solidFill>
                <a:schemeClr val="tx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subTitle" idx="1"/>
          </p:nvPr>
        </p:nvSpPr>
        <p:spPr>
          <a:xfrm>
            <a:off x="2667000" y="3919527"/>
            <a:ext cx="5334000" cy="23622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Lucien ALBERT, Unité de santé internationale </a:t>
            </a:r>
          </a:p>
          <a:p>
            <a:r>
              <a:rPr lang="fr-CA" dirty="0" smtClean="0"/>
              <a:t>Université de Montréal</a:t>
            </a:r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7415213" y="6492875"/>
            <a:ext cx="1728787" cy="365125"/>
          </a:xfrm>
        </p:spPr>
        <p:txBody>
          <a:bodyPr/>
          <a:lstStyle/>
          <a:p>
            <a:fld id="{5D8D3BF5-5443-458C-8ACD-5946DB154E23}" type="slidenum">
              <a:rPr lang="fr-CA" smtClean="0"/>
              <a:pPr/>
              <a:t>1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152400"/>
            <a:ext cx="8686800" cy="630942"/>
          </a:xfrm>
        </p:spPr>
        <p:txBody>
          <a:bodyPr/>
          <a:lstStyle/>
          <a:p>
            <a:r>
              <a:rPr lang="fr-CA" dirty="0" smtClean="0"/>
              <a:t>En bref: le principe de réalité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b="1" i="1" dirty="0" smtClean="0"/>
              <a:t>Une expérience</a:t>
            </a:r>
            <a:r>
              <a:rPr lang="fr-CA" b="1" i="1" dirty="0" smtClean="0"/>
              <a:t> sera prometteuse si elle dispose </a:t>
            </a:r>
            <a:r>
              <a:rPr lang="fr-CA" b="1" i="1" dirty="0" smtClean="0"/>
              <a:t>de 4 leviers</a:t>
            </a:r>
          </a:p>
          <a:p>
            <a:pPr lvl="1"/>
            <a:r>
              <a:rPr lang="fr-CA" dirty="0" smtClean="0"/>
              <a:t>Argent </a:t>
            </a:r>
          </a:p>
          <a:p>
            <a:pPr lvl="1"/>
            <a:r>
              <a:rPr lang="fr-CA" dirty="0" smtClean="0"/>
              <a:t>Autorité </a:t>
            </a:r>
          </a:p>
          <a:p>
            <a:pPr lvl="1"/>
            <a:r>
              <a:rPr lang="fr-CA" dirty="0" smtClean="0"/>
              <a:t>Information/connaissances</a:t>
            </a:r>
          </a:p>
          <a:p>
            <a:pPr lvl="1"/>
            <a:r>
              <a:rPr lang="fr-CA" dirty="0" smtClean="0"/>
              <a:t>ENGAGEMENT des personnes (valeurs)</a:t>
            </a:r>
          </a:p>
          <a:p>
            <a:pPr lvl="1"/>
            <a:endParaRPr lang="fr-CA" i="1" dirty="0" smtClean="0"/>
          </a:p>
          <a:p>
            <a:pPr lvl="1"/>
            <a:r>
              <a:rPr lang="fr-CA" i="1" dirty="0" err="1" smtClean="0"/>
              <a:t>Success</a:t>
            </a:r>
            <a:r>
              <a:rPr lang="fr-CA" i="1" dirty="0" smtClean="0"/>
              <a:t> </a:t>
            </a:r>
            <a:r>
              <a:rPr lang="fr-CA" i="1" dirty="0" err="1" smtClean="0"/>
              <a:t>strories</a:t>
            </a:r>
            <a:r>
              <a:rPr lang="fr-CA" i="1" dirty="0" smtClean="0"/>
              <a:t> ou échecs?</a:t>
            </a:r>
          </a:p>
          <a:p>
            <a:pPr lvl="1"/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3BF5-5443-458C-8ACD-5946DB154E23}" type="slidenum">
              <a:rPr lang="fr-CA" smtClean="0"/>
              <a:pPr/>
              <a:t>10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152400"/>
            <a:ext cx="8686800" cy="630942"/>
          </a:xfrm>
        </p:spPr>
        <p:txBody>
          <a:bodyPr/>
          <a:lstStyle/>
          <a:p>
            <a:r>
              <a:rPr lang="fr-CA" dirty="0" smtClean="0"/>
              <a:t>Quelques pistes prometteuses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371600"/>
            <a:ext cx="7848600" cy="5486400"/>
          </a:xfrm>
        </p:spPr>
        <p:txBody>
          <a:bodyPr>
            <a:normAutofit fontScale="47500" lnSpcReduction="20000"/>
          </a:bodyPr>
          <a:lstStyle/>
          <a:p>
            <a:r>
              <a:rPr lang="fr-CA" sz="3789" b="1" i="1" dirty="0" smtClean="0"/>
              <a:t>NOUS COORDONNER, JOINDRE NOS EFFORTS, RENFORCER L’ÉTAT</a:t>
            </a:r>
          </a:p>
          <a:p>
            <a:endParaRPr lang="fr-CA" sz="3636" dirty="0" smtClean="0"/>
          </a:p>
          <a:p>
            <a:r>
              <a:rPr lang="fr-CA" sz="3636" dirty="0" smtClean="0"/>
              <a:t>Maladies chroniques</a:t>
            </a:r>
          </a:p>
          <a:p>
            <a:r>
              <a:rPr lang="fr-CA" sz="3636" dirty="0" smtClean="0"/>
              <a:t>Santé de la mère et de l’enfant</a:t>
            </a:r>
          </a:p>
          <a:p>
            <a:r>
              <a:rPr lang="fr-CA" sz="3636" dirty="0" smtClean="0"/>
              <a:t>Santé des jeunes</a:t>
            </a:r>
          </a:p>
          <a:p>
            <a:endParaRPr lang="fr-CA" sz="3636" dirty="0" smtClean="0"/>
          </a:p>
          <a:p>
            <a:r>
              <a:rPr lang="fr-CA" sz="3636" dirty="0" smtClean="0"/>
              <a:t>Accès libre et équitable aux services pour les populations marginalisées</a:t>
            </a:r>
          </a:p>
          <a:p>
            <a:r>
              <a:rPr lang="fr-CA" sz="3636" dirty="0" smtClean="0"/>
              <a:t>Décentralisation / responsabilisation</a:t>
            </a:r>
          </a:p>
          <a:p>
            <a:endParaRPr lang="fr-CA" sz="3636" dirty="0" smtClean="0"/>
          </a:p>
          <a:p>
            <a:r>
              <a:rPr lang="fr-CA" sz="3636" b="1" dirty="0" smtClean="0"/>
              <a:t>Ressources humaines</a:t>
            </a:r>
          </a:p>
          <a:p>
            <a:r>
              <a:rPr lang="fr-CA" sz="3636" dirty="0" smtClean="0"/>
              <a:t>Systèmes d’information </a:t>
            </a:r>
          </a:p>
          <a:p>
            <a:r>
              <a:rPr lang="fr-CA" sz="3636" dirty="0" smtClean="0"/>
              <a:t>Observatoire de l’évaluation des performances et du changement</a:t>
            </a:r>
          </a:p>
          <a:p>
            <a:endParaRPr lang="fr-CA" sz="2000" b="1" i="1" dirty="0" smtClean="0"/>
          </a:p>
          <a:p>
            <a:endParaRPr lang="fr-CA" b="1" i="1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3BF5-5443-458C-8ACD-5946DB154E23}" type="slidenum">
              <a:rPr lang="fr-CA" smtClean="0"/>
              <a:pPr/>
              <a:t>11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 35" descr="planisphere.jpg"/>
          <p:cNvPicPr>
            <a:picLocks noChangeAspect="1"/>
          </p:cNvPicPr>
          <p:nvPr/>
        </p:nvPicPr>
        <p:blipFill>
          <a:blip r:embed="rId2">
            <a:lum bright="-61000" contrast="73000"/>
          </a:blip>
          <a:srcRect l="2395" t="20697" r="4359" b="14691"/>
          <a:stretch>
            <a:fillRect/>
          </a:stretch>
        </p:blipFill>
        <p:spPr>
          <a:xfrm>
            <a:off x="678629" y="1679576"/>
            <a:ext cx="7786742" cy="38211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458" name="Titre 2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686800" cy="63094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fr-CA" dirty="0" smtClean="0">
                <a:latin typeface="Verdana" pitchFamily="-110" charset="0"/>
                <a:ea typeface="Verdana" pitchFamily="-110" charset="0"/>
                <a:cs typeface="Verdana" pitchFamily="-110" charset="0"/>
              </a:rPr>
              <a:t>L’USI:  pays d’intervention</a:t>
            </a:r>
          </a:p>
        </p:txBody>
      </p:sp>
      <p:sp>
        <p:nvSpPr>
          <p:cNvPr id="19459" name="ZoneTexte 3"/>
          <p:cNvSpPr txBox="1">
            <a:spLocks noChangeArrowheads="1"/>
          </p:cNvSpPr>
          <p:nvPr/>
        </p:nvSpPr>
        <p:spPr bwMode="auto">
          <a:xfrm>
            <a:off x="5538788" y="6407150"/>
            <a:ext cx="24622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CA" sz="1400"/>
              <a:t>Unité de santé internationale</a:t>
            </a:r>
          </a:p>
        </p:txBody>
      </p:sp>
      <p:sp>
        <p:nvSpPr>
          <p:cNvPr id="19460" name="Espace réservé du contenu 1"/>
          <p:cNvSpPr>
            <a:spLocks/>
          </p:cNvSpPr>
          <p:nvPr/>
        </p:nvSpPr>
        <p:spPr bwMode="auto">
          <a:xfrm>
            <a:off x="228600" y="1536700"/>
            <a:ext cx="86868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Aft>
                <a:spcPts val="1200"/>
              </a:spcAft>
              <a:buFont typeface="Arial" charset="0"/>
              <a:buNone/>
            </a:pPr>
            <a:endParaRPr lang="fr-CA" sz="2800">
              <a:latin typeface="Verdana" pitchFamily="-110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126291" y="5875893"/>
            <a:ext cx="2442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err="1" smtClean="0"/>
              <a:t>www.usi.umontreal.ca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Pourquoi </a:t>
            </a:r>
            <a:r>
              <a:rPr lang="fr-CA" dirty="0" smtClean="0"/>
              <a:t>évaluer la performance?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536522"/>
            <a:ext cx="8686800" cy="4956353"/>
          </a:xfrm>
        </p:spPr>
        <p:txBody>
          <a:bodyPr>
            <a:normAutofit fontScale="70000" lnSpcReduction="20000"/>
          </a:bodyPr>
          <a:lstStyle/>
          <a:p>
            <a:r>
              <a:rPr lang="fr-CA" dirty="0" smtClean="0"/>
              <a:t>Pour…</a:t>
            </a:r>
          </a:p>
          <a:p>
            <a:r>
              <a:rPr lang="fr-CA" dirty="0" smtClean="0"/>
              <a:t>Remettre en cause les </a:t>
            </a:r>
            <a:r>
              <a:rPr lang="fr-CA" b="1" dirty="0" smtClean="0"/>
              <a:t>inerties</a:t>
            </a:r>
            <a:r>
              <a:rPr lang="fr-CA" dirty="0" smtClean="0"/>
              <a:t> du statu quo, provoquer des débats,</a:t>
            </a:r>
            <a:r>
              <a:rPr lang="fr-CA" dirty="0" smtClean="0"/>
              <a:t> </a:t>
            </a:r>
            <a:r>
              <a:rPr lang="fr-CA" b="1" dirty="0" smtClean="0"/>
              <a:t>faire </a:t>
            </a:r>
            <a:r>
              <a:rPr lang="fr-CA" b="1" dirty="0" smtClean="0"/>
              <a:t>mieux </a:t>
            </a:r>
            <a:r>
              <a:rPr lang="fr-CA" dirty="0" smtClean="0"/>
              <a:t>avec les ressources disponibles</a:t>
            </a:r>
            <a:r>
              <a:rPr lang="fr-CA" dirty="0" smtClean="0"/>
              <a:t>, </a:t>
            </a:r>
            <a:r>
              <a:rPr lang="fr-CA" dirty="0" smtClean="0"/>
              <a:t>influencer les décideurs…</a:t>
            </a:r>
          </a:p>
          <a:p>
            <a:r>
              <a:rPr lang="fr-CA" dirty="0" smtClean="0"/>
              <a:t>Apprendre, améliorer et non </a:t>
            </a:r>
            <a:r>
              <a:rPr lang="fr-CA" dirty="0" smtClean="0"/>
              <a:t>punir…</a:t>
            </a:r>
          </a:p>
          <a:p>
            <a:r>
              <a:rPr lang="fr-CA" dirty="0" smtClean="0"/>
              <a:t>Changer la gouverne, les pratiques, les modalités organisationnelles, </a:t>
            </a:r>
            <a:r>
              <a:rPr lang="fr-CA" dirty="0" smtClean="0"/>
              <a:t>défragmenter</a:t>
            </a:r>
            <a:r>
              <a:rPr lang="fr-CA" dirty="0" smtClean="0"/>
              <a:t>…</a:t>
            </a:r>
            <a:endParaRPr lang="fr-CA" dirty="0" smtClean="0"/>
          </a:p>
          <a:p>
            <a:r>
              <a:rPr lang="fr-CA" b="1" dirty="0" smtClean="0"/>
              <a:t>Provoquer du </a:t>
            </a:r>
            <a:r>
              <a:rPr lang="fr-CA" b="1" dirty="0" smtClean="0"/>
              <a:t>changement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Or</a:t>
            </a:r>
          </a:p>
          <a:p>
            <a:r>
              <a:rPr lang="fr-CA" dirty="0" smtClean="0"/>
              <a:t>Évaluer n’entraine pas systématiquement des changements</a:t>
            </a:r>
            <a:r>
              <a:rPr lang="fr-CA" dirty="0" smtClean="0"/>
              <a:t> systémiques et de </a:t>
            </a:r>
            <a:r>
              <a:rPr lang="fr-CA" dirty="0" smtClean="0"/>
              <a:t>pratiques, de structures ou de processus: POURQUOI?</a:t>
            </a:r>
          </a:p>
          <a:p>
            <a:r>
              <a:rPr lang="fr-CA" dirty="0" smtClean="0"/>
              <a:t>La compétence n’entraine pas nécessairement la performance: POURQUOI?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3BF5-5443-458C-8ACD-5946DB154E23}" type="slidenum">
              <a:rPr lang="fr-CA" smtClean="0"/>
              <a:pPr/>
              <a:t>3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10515600" cy="1066800"/>
          </a:xfrm>
        </p:spPr>
        <p:txBody>
          <a:bodyPr>
            <a:normAutofit/>
          </a:bodyPr>
          <a:lstStyle/>
          <a:p>
            <a:r>
              <a:rPr lang="fr-CA" sz="3200" dirty="0" smtClean="0"/>
              <a:t>Tentatives de changements : des réussites?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536523"/>
            <a:ext cx="8610600" cy="3492677"/>
          </a:xfrm>
        </p:spPr>
        <p:txBody>
          <a:bodyPr/>
          <a:lstStyle/>
          <a:p>
            <a:r>
              <a:rPr lang="fr-CA" sz="2400" b="1" dirty="0" smtClean="0"/>
              <a:t>Selon une étude (octobre 2001)…</a:t>
            </a:r>
          </a:p>
          <a:p>
            <a:pPr lvl="1"/>
            <a:r>
              <a:rPr lang="fr-CA" sz="2400" dirty="0" smtClean="0"/>
              <a:t>75 % des projets de changement ne respectent pas leur budget et leur date de livraison</a:t>
            </a:r>
          </a:p>
          <a:p>
            <a:pPr lvl="1"/>
            <a:r>
              <a:rPr lang="fr-CA" sz="2400" dirty="0" smtClean="0"/>
              <a:t>61 % ne sont pas conformes aux spécifications originales et n’atteignent pas le but originalement visé (changements cosmétiques et non systémiques)</a:t>
            </a:r>
          </a:p>
          <a:p>
            <a:pPr lvl="1"/>
            <a:r>
              <a:rPr lang="fr-CA" sz="2400" dirty="0" smtClean="0"/>
              <a:t>42 % des personnes responsables de projets de changement ont une formation jugée valable en gestion du changement (stratégie/tactique…)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3BF5-5443-458C-8ACD-5946DB154E23}" type="slidenum">
              <a:rPr lang="fr-CA" smtClean="0"/>
              <a:pPr/>
              <a:t>4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04800" y="1536523"/>
            <a:ext cx="8610600" cy="3492677"/>
          </a:xfrm>
        </p:spPr>
        <p:txBody>
          <a:bodyPr/>
          <a:lstStyle/>
          <a:p>
            <a:r>
              <a:rPr lang="fr-CA" b="1" dirty="0" smtClean="0"/>
              <a:t>Déterminants du succès</a:t>
            </a:r>
          </a:p>
          <a:p>
            <a:endParaRPr lang="fr-CA" sz="2400" dirty="0" smtClean="0"/>
          </a:p>
          <a:p>
            <a:r>
              <a:rPr lang="fr-CA" sz="2400" dirty="0" smtClean="0"/>
              <a:t>Étude empirique</a:t>
            </a:r>
          </a:p>
          <a:p>
            <a:r>
              <a:rPr lang="fr-CA" sz="2400" dirty="0" smtClean="0"/>
              <a:t>Échantillon de partenaires avec lesquels des expériences de changement ont été menées</a:t>
            </a:r>
          </a:p>
          <a:p>
            <a:r>
              <a:rPr lang="fr-CA" sz="2400" dirty="0" smtClean="0"/>
              <a:t>Focus group</a:t>
            </a:r>
          </a:p>
          <a:p>
            <a:r>
              <a:rPr lang="fr-CA" sz="2400" dirty="0" smtClean="0"/>
              <a:t>Analyse documentaires (évaluations)</a:t>
            </a:r>
          </a:p>
          <a:p>
            <a:endParaRPr lang="fr-CA" sz="2400" dirty="0" smtClean="0"/>
          </a:p>
          <a:p>
            <a:endParaRPr lang="fr-CA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3BF5-5443-458C-8ACD-5946DB154E23}" type="slidenum">
              <a:rPr lang="fr-CA" smtClean="0"/>
              <a:pPr/>
              <a:t>5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Déterminants du succès (1)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536522"/>
            <a:ext cx="8686800" cy="5169078"/>
          </a:xfrm>
        </p:spPr>
        <p:txBody>
          <a:bodyPr>
            <a:normAutofit fontScale="77500" lnSpcReduction="20000"/>
          </a:bodyPr>
          <a:lstStyle/>
          <a:p>
            <a:r>
              <a:rPr lang="fr-CA" b="1" i="1" dirty="0" smtClean="0"/>
              <a:t>Déterminants politiques</a:t>
            </a:r>
          </a:p>
          <a:p>
            <a:pPr lvl="1"/>
            <a:r>
              <a:rPr lang="fr-CA" dirty="0" smtClean="0"/>
              <a:t>Appui requis au plus haut niveau: plaidoyer </a:t>
            </a:r>
          </a:p>
          <a:p>
            <a:pPr lvl="1"/>
            <a:r>
              <a:rPr lang="fr-CA" dirty="0" smtClean="0"/>
              <a:t>Intervention branchée sur les politiques et les priorités </a:t>
            </a:r>
          </a:p>
          <a:p>
            <a:pPr lvl="1"/>
            <a:r>
              <a:rPr lang="fr-CA" dirty="0" smtClean="0"/>
              <a:t>Leadership </a:t>
            </a:r>
            <a:r>
              <a:rPr lang="fr-CA" dirty="0" smtClean="0"/>
              <a:t>fort </a:t>
            </a:r>
            <a:endParaRPr lang="fr-CA" dirty="0" smtClean="0"/>
          </a:p>
          <a:p>
            <a:pPr lvl="1"/>
            <a:r>
              <a:rPr lang="fr-CA" dirty="0" smtClean="0"/>
              <a:t>La structure et les individus porteurs du changement, doivent être crédibles et avoir le pouvoir </a:t>
            </a:r>
            <a:r>
              <a:rPr lang="fr-CA" dirty="0" smtClean="0"/>
              <a:t>d’agir</a:t>
            </a:r>
          </a:p>
          <a:p>
            <a:pPr lvl="1"/>
            <a:r>
              <a:rPr lang="fr-CA" dirty="0" smtClean="0"/>
              <a:t>Parties prenantes cooptées, volontaires, </a:t>
            </a:r>
            <a:r>
              <a:rPr lang="fr-CA" dirty="0" err="1" smtClean="0"/>
              <a:t>supportantes</a:t>
            </a:r>
            <a:r>
              <a:rPr lang="fr-CA" dirty="0" smtClean="0"/>
              <a:t> et groupes d’intérêt « bien gérés »</a:t>
            </a:r>
          </a:p>
          <a:p>
            <a:pPr lvl="1"/>
            <a:r>
              <a:rPr lang="fr-CA" dirty="0" smtClean="0"/>
              <a:t>Appui du middle management, des structures d’appui</a:t>
            </a:r>
          </a:p>
          <a:p>
            <a:pPr lvl="1"/>
            <a:r>
              <a:rPr lang="fr-CA" dirty="0" smtClean="0"/>
              <a:t>… Dialogue permanent entre le top et le </a:t>
            </a:r>
            <a:r>
              <a:rPr lang="fr-CA" dirty="0" err="1" smtClean="0"/>
              <a:t>bottom</a:t>
            </a:r>
            <a:r>
              <a:rPr lang="fr-CA" dirty="0" smtClean="0"/>
              <a:t>, entre la décision et l’action</a:t>
            </a:r>
          </a:p>
          <a:p>
            <a:pPr lvl="1"/>
            <a:r>
              <a:rPr lang="fr-CA" b="1" dirty="0" smtClean="0"/>
              <a:t>Capacité de maintenir le cap général du changement, continuité</a:t>
            </a:r>
          </a:p>
          <a:p>
            <a:pPr lvl="1"/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3BF5-5443-458C-8ACD-5946DB154E23}" type="slidenum">
              <a:rPr lang="fr-CA" smtClean="0"/>
              <a:pPr/>
              <a:t>6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Déterminants du succès (2)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536523"/>
            <a:ext cx="8382000" cy="4956352"/>
          </a:xfrm>
        </p:spPr>
        <p:txBody>
          <a:bodyPr>
            <a:normAutofit fontScale="92500" lnSpcReduction="10000"/>
          </a:bodyPr>
          <a:lstStyle/>
          <a:p>
            <a:r>
              <a:rPr lang="fr-CA" b="1" i="1" dirty="0" smtClean="0"/>
              <a:t>Déterminants liés aux caractéristiques culture) du milieu</a:t>
            </a:r>
          </a:p>
          <a:p>
            <a:pPr lvl="1"/>
            <a:r>
              <a:rPr lang="fr-CA" dirty="0" smtClean="0"/>
              <a:t>Ouverture et volonté de changement (pour compenser le poids des traditions et le confort de l’immobilisme)</a:t>
            </a:r>
          </a:p>
          <a:p>
            <a:pPr lvl="1"/>
            <a:r>
              <a:rPr lang="fr-CA" dirty="0" smtClean="0"/>
              <a:t>Capacité d’</a:t>
            </a:r>
            <a:r>
              <a:rPr lang="fr-CA" dirty="0" err="1" smtClean="0"/>
              <a:t>absorbtion</a:t>
            </a:r>
            <a:endParaRPr lang="fr-CA" dirty="0" smtClean="0"/>
          </a:p>
          <a:p>
            <a:pPr lvl="1"/>
            <a:r>
              <a:rPr lang="fr-CA" dirty="0" smtClean="0"/>
              <a:t>Ressources humaines motivées, ouvertes, intéressées</a:t>
            </a:r>
          </a:p>
          <a:p>
            <a:pPr lvl="1"/>
            <a:r>
              <a:rPr lang="fr-CA" dirty="0" smtClean="0"/>
              <a:t>Liberté de parole</a:t>
            </a:r>
          </a:p>
          <a:p>
            <a:pPr lvl="1"/>
            <a:r>
              <a:rPr lang="fr-CA" dirty="0" smtClean="0"/>
              <a:t>Capacité de se coordonner et volonté mutuelle de s’ajuster</a:t>
            </a:r>
          </a:p>
          <a:p>
            <a:pPr lvl="1"/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3BF5-5443-458C-8ACD-5946DB154E23}" type="slidenum">
              <a:rPr lang="fr-CA" smtClean="0"/>
              <a:pPr/>
              <a:t>7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Déterminants du succès (3)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b="1" i="1" dirty="0" smtClean="0"/>
              <a:t>Déterminants liés au format et au contenu des interventions: « le diable est dans les détails »</a:t>
            </a:r>
          </a:p>
          <a:p>
            <a:pPr lvl="1"/>
            <a:r>
              <a:rPr lang="fr-CA" dirty="0" smtClean="0"/>
              <a:t>Compréhension commune du problème à résoudre, vision claire et partagée de l’intervention,</a:t>
            </a:r>
          </a:p>
          <a:p>
            <a:pPr lvl="1"/>
            <a:r>
              <a:rPr lang="fr-CA" dirty="0" smtClean="0"/>
              <a:t>Écoute des besoins des </a:t>
            </a:r>
            <a:r>
              <a:rPr lang="fr-CA" dirty="0" smtClean="0"/>
              <a:t>utilisateurs, participation et implication de ceux ci</a:t>
            </a:r>
          </a:p>
          <a:p>
            <a:pPr lvl="1"/>
            <a:r>
              <a:rPr lang="fr-CA" dirty="0" smtClean="0"/>
              <a:t>Pertinence </a:t>
            </a:r>
            <a:r>
              <a:rPr lang="fr-CA" dirty="0" smtClean="0"/>
              <a:t>de l’expertise vs les besoins</a:t>
            </a:r>
          </a:p>
          <a:p>
            <a:pPr lvl="1"/>
            <a:r>
              <a:rPr lang="fr-CA" dirty="0" smtClean="0"/>
              <a:t>Du temps : </a:t>
            </a:r>
            <a:r>
              <a:rPr lang="fr-CA" dirty="0" err="1" smtClean="0"/>
              <a:t>étapisme</a:t>
            </a:r>
            <a:r>
              <a:rPr lang="fr-CA" dirty="0" smtClean="0"/>
              <a:t> (/GARE)</a:t>
            </a:r>
          </a:p>
          <a:p>
            <a:pPr lvl="1"/>
            <a:r>
              <a:rPr lang="fr-CA" dirty="0" smtClean="0"/>
              <a:t>Durabilité prise en compte … dès le départ</a:t>
            </a:r>
          </a:p>
          <a:p>
            <a:pPr lvl="1"/>
            <a:r>
              <a:rPr lang="fr-CA" dirty="0" smtClean="0"/>
              <a:t>Pertinence et utilisation adéquates de divers modèles de transfert d’expertise</a:t>
            </a:r>
          </a:p>
          <a:p>
            <a:pPr lvl="1"/>
            <a:r>
              <a:rPr lang="fr-CA" b="1" dirty="0" smtClean="0"/>
              <a:t>Pragmatisme, pragmatisme, pragmatisme</a:t>
            </a:r>
          </a:p>
          <a:p>
            <a:pPr lvl="1"/>
            <a:endParaRPr lang="fr-CA" dirty="0" smtClean="0"/>
          </a:p>
          <a:p>
            <a:pPr lvl="2">
              <a:buNone/>
            </a:pPr>
            <a:endParaRPr lang="fr-CA" dirty="0" smtClean="0"/>
          </a:p>
          <a:p>
            <a:pPr lvl="2">
              <a:buFontTx/>
              <a:buChar char="-"/>
            </a:pPr>
            <a:endParaRPr lang="fr-CA" dirty="0" smtClean="0"/>
          </a:p>
          <a:p>
            <a:pPr lvl="2">
              <a:buNone/>
            </a:pP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3BF5-5443-458C-8ACD-5946DB154E23}" type="slidenum">
              <a:rPr lang="fr-CA" smtClean="0"/>
              <a:pPr/>
              <a:t>8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Déterminants du succès (4)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b="1" i="1" dirty="0" smtClean="0"/>
              <a:t>Déterminants liés au processus relationnel</a:t>
            </a:r>
          </a:p>
          <a:p>
            <a:pPr lvl="1"/>
            <a:r>
              <a:rPr lang="fr-CA" b="1" dirty="0" smtClean="0"/>
              <a:t>Collaboration </a:t>
            </a:r>
            <a:r>
              <a:rPr lang="fr-CA" dirty="0" smtClean="0"/>
              <a:t>entre les acteurs</a:t>
            </a:r>
          </a:p>
          <a:p>
            <a:pPr lvl="1"/>
            <a:r>
              <a:rPr lang="fr-CA" dirty="0" smtClean="0"/>
              <a:t>Qualité de la relation interpersonnelle avec promoteurs de changement: partenaire, respect mutuel, transparence, réciprocité, </a:t>
            </a:r>
            <a:r>
              <a:rPr lang="fr-CA" b="1" dirty="0" smtClean="0"/>
              <a:t>confiance</a:t>
            </a:r>
            <a:r>
              <a:rPr lang="fr-CA" dirty="0" smtClean="0"/>
              <a:t> (mettre à nu les besoins)</a:t>
            </a:r>
          </a:p>
          <a:p>
            <a:pPr lvl="1"/>
            <a:r>
              <a:rPr lang="fr-CA" dirty="0" smtClean="0"/>
              <a:t>Acceptabilité de la personnalité du porteur de dossier</a:t>
            </a:r>
          </a:p>
          <a:p>
            <a:pPr lvl="1"/>
            <a:r>
              <a:rPr lang="fr-CA" dirty="0" smtClean="0"/>
              <a:t>Prise en compte des valeurs et de la culture</a:t>
            </a:r>
          </a:p>
          <a:p>
            <a:pPr lvl="1"/>
            <a:r>
              <a:rPr lang="fr-CA" dirty="0" smtClean="0"/>
              <a:t>Volonté de partage de connaissances et d’expertise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3BF5-5443-458C-8ACD-5946DB154E23}" type="slidenum">
              <a:rPr lang="fr-CA" smtClean="0"/>
              <a:pPr/>
              <a:t>9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UM" val="2"/>
</p:tagLst>
</file>

<file path=ppt/theme/theme1.xml><?xml version="1.0" encoding="utf-8"?>
<a:theme xmlns:a="http://schemas.openxmlformats.org/drawingml/2006/main" name="5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619</Words>
  <Application>Microsoft Macintosh PowerPoint</Application>
  <PresentationFormat>Présentation à l'écran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3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5_Thème Office</vt:lpstr>
      <vt:lpstr>3_Thème Office</vt:lpstr>
      <vt:lpstr>2_Thème Office</vt:lpstr>
      <vt:lpstr>Pistes pour améliorer la performance et expériences prometteuses: conditions de succès</vt:lpstr>
      <vt:lpstr>L’USI:  pays d’intervention</vt:lpstr>
      <vt:lpstr>Pourquoi évaluer la performance?</vt:lpstr>
      <vt:lpstr>Tentatives de changements : des réussites?</vt:lpstr>
      <vt:lpstr>Diapositive 5</vt:lpstr>
      <vt:lpstr>Déterminants du succès (1)</vt:lpstr>
      <vt:lpstr>Déterminants du succès (2)</vt:lpstr>
      <vt:lpstr>Déterminants du succès (3)</vt:lpstr>
      <vt:lpstr>Déterminants du succès (4)</vt:lpstr>
      <vt:lpstr>En bref: le principe de réalité</vt:lpstr>
      <vt:lpstr>Quelques pistes prometteuses</vt:lpstr>
    </vt:vector>
  </TitlesOfParts>
  <Company>Université de Montréal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Michelle Huot</dc:creator>
  <cp:lastModifiedBy>Lucien ALBERT</cp:lastModifiedBy>
  <cp:revision>166</cp:revision>
  <cp:lastPrinted>2008-11-28T14:11:44Z</cp:lastPrinted>
  <dcterms:created xsi:type="dcterms:W3CDTF">2010-12-01T11:00:52Z</dcterms:created>
  <dcterms:modified xsi:type="dcterms:W3CDTF">2010-12-01T11:22:29Z</dcterms:modified>
</cp:coreProperties>
</file>